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9" r:id="rId2"/>
    <p:sldId id="271" r:id="rId3"/>
    <p:sldId id="267" r:id="rId4"/>
    <p:sldId id="270" r:id="rId5"/>
    <p:sldId id="273" r:id="rId6"/>
    <p:sldId id="266" r:id="rId7"/>
    <p:sldId id="276" r:id="rId8"/>
    <p:sldId id="277" r:id="rId9"/>
    <p:sldId id="279" r:id="rId10"/>
    <p:sldId id="280" r:id="rId11"/>
    <p:sldId id="262" r:id="rId12"/>
  </p:sldIdLst>
  <p:sldSz cx="18288000" cy="10287000"/>
  <p:notesSz cx="6858000" cy="9144000"/>
  <p:embeddedFontLst>
    <p:embeddedFont>
      <p:font typeface="210 OmniGothic 030" panose="020B0600000101010101" charset="-127"/>
      <p:regular r:id="rId13"/>
    </p:embeddedFont>
    <p:embeddedFont>
      <p:font typeface="210 OmniGothic 050" panose="020B0600000101010101" charset="-127"/>
      <p:regular r:id="rId14"/>
    </p:embeddedFont>
    <p:embeddedFont>
      <p:font typeface="Adobe 고딕 Std B" panose="020B0800000000000000" charset="-127"/>
      <p:bold r:id="rId15"/>
    </p:embeddedFont>
    <p:embeddedFont>
      <p:font typeface="Pretendard Medium" panose="020B0600000101010101" charset="-127"/>
      <p:bold r:id="rId16"/>
    </p:embeddedFont>
    <p:embeddedFont>
      <p:font typeface="Bebas" panose="020B0600000101010101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mbria" panose="02040503050406030204" pitchFamily="18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  <p:embeddedFont>
      <p:font typeface="Roboto Light" panose="02000000000000000000" pitchFamily="2" charset="0"/>
      <p:regular r:id="rId30"/>
      <p:italic r:id="rId31"/>
    </p:embeddedFont>
    <p:embeddedFont>
      <p:font typeface="Roboto Medium" panose="02000000000000000000" pitchFamily="2" charset="0"/>
      <p:regular r:id="rId32"/>
      <p:bold r:id="rId33"/>
      <p:italic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11" autoAdjust="0"/>
    <p:restoredTop sz="94622" autoAdjust="0"/>
  </p:normalViewPr>
  <p:slideViewPr>
    <p:cSldViewPr>
      <p:cViewPr varScale="1">
        <p:scale>
          <a:sx n="54" d="100"/>
          <a:sy n="54" d="100"/>
        </p:scale>
        <p:origin x="187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9" Type="http://schemas.openxmlformats.org/officeDocument/2006/relationships/theme" Target="theme/theme1.xml"/><Relationship Id="rId21" Type="http://schemas.openxmlformats.org/officeDocument/2006/relationships/font" Target="fonts/font9.fntdata"/><Relationship Id="rId34" Type="http://schemas.openxmlformats.org/officeDocument/2006/relationships/font" Target="fonts/font2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font" Target="fonts/font24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font" Target="fonts/font2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34" y="5422900"/>
            <a:ext cx="6220530" cy="414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973" y="5422900"/>
            <a:ext cx="5948427" cy="414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745" y="5422900"/>
            <a:ext cx="3325846" cy="4140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63600" y="3257550"/>
            <a:ext cx="27178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100" dirty="0">
                <a:solidFill>
                  <a:srgbClr val="252525"/>
                </a:solidFill>
                <a:latin typeface="Bebas"/>
              </a:rPr>
              <a:t>project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9300" y="1714500"/>
            <a:ext cx="16675100" cy="18986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11800" dirty="0">
                <a:solidFill>
                  <a:srgbClr val="A92C0C"/>
                </a:solidFill>
                <a:latin typeface="Bebas"/>
              </a:rPr>
              <a:t>Tasty</a:t>
            </a:r>
            <a:r>
              <a:rPr lang="ko-KR" altLang="en-US" sz="11800" dirty="0">
                <a:solidFill>
                  <a:srgbClr val="A92C0C"/>
                </a:solidFill>
                <a:latin typeface="Bebas"/>
              </a:rPr>
              <a:t> </a:t>
            </a:r>
            <a:r>
              <a:rPr lang="en-US" altLang="ko-KR" sz="11800" dirty="0">
                <a:solidFill>
                  <a:srgbClr val="A92C0C"/>
                </a:solidFill>
                <a:latin typeface="Bebas"/>
              </a:rPr>
              <a:t>          </a:t>
            </a:r>
          </a:p>
          <a:p>
            <a:pPr lvl="0" algn="l">
              <a:lnSpc>
                <a:spcPct val="99600"/>
              </a:lnSpc>
            </a:pPr>
            <a:r>
              <a:rPr lang="en-US" altLang="ko-KR" sz="11800" dirty="0">
                <a:solidFill>
                  <a:srgbClr val="A92C0C"/>
                </a:solidFill>
                <a:latin typeface="Bebas"/>
              </a:rPr>
              <a:t>                      </a:t>
            </a:r>
            <a:r>
              <a:rPr lang="en-US" altLang="ko-KR" sz="11800" dirty="0">
                <a:solidFill>
                  <a:schemeClr val="bg2">
                    <a:lumMod val="75000"/>
                  </a:schemeClr>
                </a:solidFill>
                <a:latin typeface="Bebas"/>
              </a:rPr>
              <a:t>ART     of      Reservation </a:t>
            </a:r>
            <a:r>
              <a:rPr lang="en-US" sz="11800" b="0" i="0" u="none" strike="noStrike" dirty="0">
                <a:solidFill>
                  <a:schemeClr val="bg2">
                    <a:lumMod val="75000"/>
                  </a:schemeClr>
                </a:solidFill>
                <a:latin typeface="Bebas"/>
              </a:rPr>
              <a:t>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3600" y="1358900"/>
            <a:ext cx="94615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900" dirty="0">
                <a:solidFill>
                  <a:srgbClr val="A92C0C"/>
                </a:solidFill>
                <a:latin typeface="Roboto"/>
              </a:rPr>
              <a:t>Famous Food Reservation</a:t>
            </a:r>
            <a:r>
              <a:rPr lang="en-US" sz="1900" b="0" i="0" u="none" strike="noStrike" dirty="0">
                <a:solidFill>
                  <a:srgbClr val="A92C0C"/>
                </a:solidFill>
                <a:latin typeface="Roboto"/>
              </a:rPr>
              <a:t> service, </a:t>
            </a:r>
            <a:r>
              <a:rPr lang="en-US" sz="1900" dirty="0">
                <a:solidFill>
                  <a:srgbClr val="A92C0C"/>
                </a:solidFill>
                <a:latin typeface="Roboto"/>
              </a:rPr>
              <a:t>AOR</a:t>
            </a:r>
            <a:r>
              <a:rPr lang="en-US" sz="1900" b="0" i="0" u="none" strike="noStrike" dirty="0">
                <a:solidFill>
                  <a:srgbClr val="252525"/>
                </a:solidFill>
                <a:latin typeface="Roboto"/>
              </a:rPr>
              <a:t> company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935200" y="584200"/>
            <a:ext cx="2489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500" b="0" i="0" u="none" strike="noStrike" dirty="0">
                <a:solidFill>
                  <a:srgbClr val="454545"/>
                </a:solidFill>
                <a:latin typeface="210 OmniGothic 030"/>
              </a:rPr>
              <a:t>2025.01.20</a:t>
            </a:r>
          </a:p>
          <a:p>
            <a:pPr lvl="0" algn="r">
              <a:lnSpc>
                <a:spcPct val="116199"/>
              </a:lnSpc>
            </a:pPr>
            <a:r>
              <a:rPr lang="ko-KR" altLang="en-US" sz="1500" dirty="0">
                <a:solidFill>
                  <a:srgbClr val="454545"/>
                </a:solidFill>
                <a:ea typeface="210 OmniGothic 030"/>
              </a:rPr>
              <a:t>홈페이지 설계</a:t>
            </a:r>
            <a:r>
              <a:rPr lang="ko-KR" sz="1500" b="0" i="0" u="none" strike="noStrike" dirty="0">
                <a:solidFill>
                  <a:srgbClr val="454545"/>
                </a:solidFill>
                <a:ea typeface="210 OmniGothic 030"/>
              </a:rPr>
              <a:t>서</a:t>
            </a:r>
          </a:p>
        </p:txBody>
      </p:sp>
    </p:spTree>
    <p:extLst>
      <p:ext uri="{BB962C8B-B14F-4D97-AF65-F5344CB8AC3E}">
        <p14:creationId xmlns:p14="http://schemas.microsoft.com/office/powerpoint/2010/main" val="2238282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1181100"/>
            <a:ext cx="56896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06-2. </a:t>
            </a:r>
            <a:r>
              <a:rPr lang="ko-KR" alt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시퀀스 다이어그램 </a:t>
            </a:r>
            <a:r>
              <a:rPr lang="en-US" altLang="ko-KR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– </a:t>
            </a:r>
            <a:r>
              <a:rPr lang="ko-KR" alt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정보 등록    </a:t>
            </a:r>
            <a:endParaRPr lang="en-US" altLang="ko-KR" sz="2000" dirty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A92C0C"/>
                </a:solidFill>
                <a:latin typeface="Roboto"/>
              </a:rPr>
              <a:t>09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B40F3E-1F18-4FBC-82E0-44FE640C0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660121"/>
            <a:ext cx="10287000" cy="823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188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99060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1981200"/>
            <a:ext cx="4546600" cy="7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0" y="1981200"/>
            <a:ext cx="61976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5300" y="1981200"/>
            <a:ext cx="52832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" y="3656402"/>
            <a:ext cx="16129000" cy="1066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" y="5718115"/>
            <a:ext cx="16129000" cy="79818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" y="7620000"/>
            <a:ext cx="16129000" cy="863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07. </a:t>
            </a:r>
            <a:r>
              <a:rPr lang="ko-KR" alt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요구 사항 명세서 </a:t>
            </a:r>
            <a:r>
              <a:rPr 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sz="2000" dirty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dirty="0">
                <a:solidFill>
                  <a:srgbClr val="A92C0C"/>
                </a:solidFill>
                <a:latin typeface="Roboto"/>
              </a:rPr>
              <a:t>10</a:t>
            </a:r>
            <a:endParaRPr lang="en-US" sz="1600" b="0" i="0" u="none" strike="noStrike" dirty="0">
              <a:solidFill>
                <a:srgbClr val="A92C0C"/>
              </a:solidFill>
              <a:latin typeface="Robot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374900" y="2197100"/>
            <a:ext cx="18923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200" dirty="0">
                <a:solidFill>
                  <a:srgbClr val="F1EDE5"/>
                </a:solidFill>
                <a:ea typeface="210 OmniGothic 050"/>
              </a:rPr>
              <a:t>분류 </a:t>
            </a:r>
            <a:endParaRPr lang="ko-KR" sz="2200" b="0" i="0" u="none" strike="noStrike" dirty="0">
              <a:solidFill>
                <a:srgbClr val="F1EDE5"/>
              </a:solidFill>
              <a:ea typeface="210 OmniGothic 05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19200" y="3060700"/>
            <a:ext cx="4191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회원가입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797800" y="2197100"/>
            <a:ext cx="18923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200" spc="100" dirty="0">
                <a:solidFill>
                  <a:srgbClr val="F1EDE5"/>
                </a:solidFill>
                <a:ea typeface="210 OmniGothic 050"/>
              </a:rPr>
              <a:t>기능</a:t>
            </a:r>
            <a:endParaRPr lang="ko-KR" sz="2200" b="0" i="0" u="none" strike="noStrike" spc="100" dirty="0">
              <a:solidFill>
                <a:srgbClr val="F1EDE5"/>
              </a:solidFill>
              <a:ea typeface="210 OmniGothic 05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627100" y="2197100"/>
            <a:ext cx="18923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F1EDE5"/>
                </a:solidFill>
                <a:ea typeface="210 OmniGothic 050"/>
              </a:rPr>
              <a:t>비</a:t>
            </a:r>
            <a:r>
              <a:rPr lang="en-US" sz="2200" b="0" i="0" u="none" strike="noStrike" dirty="0">
                <a:solidFill>
                  <a:srgbClr val="F1EDE5"/>
                </a:solidFill>
                <a:latin typeface="210 OmniGothic 050"/>
              </a:rPr>
              <a:t>   </a:t>
            </a:r>
            <a:r>
              <a:rPr lang="ko-KR" sz="2200" b="0" i="0" u="none" strike="noStrike" dirty="0">
                <a:solidFill>
                  <a:srgbClr val="F1EDE5"/>
                </a:solidFill>
                <a:ea typeface="210 OmniGothic 050"/>
              </a:rPr>
              <a:t>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02400" y="3060700"/>
            <a:ext cx="4495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이메일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나이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전화번호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성별 체크 가능  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 </a:t>
            </a:r>
            <a:endParaRPr lang="ko-KR" sz="2000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192000" y="3060700"/>
            <a:ext cx="4762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이메일 중복 확인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비밀번호 일치 불일치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19200" y="4000500"/>
            <a:ext cx="4191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로그인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502400" y="3819585"/>
            <a:ext cx="4495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아이디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비밀번호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 </a:t>
            </a: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기입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  </a:t>
            </a:r>
          </a:p>
          <a:p>
            <a:pPr lvl="0" algn="ctr">
              <a:lnSpc>
                <a:spcPct val="124499"/>
              </a:lnSpc>
            </a:pPr>
            <a:r>
              <a:rPr lang="ko-KR" altLang="en-US" sz="2000" b="0" i="0" u="none" strike="noStrike" dirty="0">
                <a:solidFill>
                  <a:srgbClr val="454545"/>
                </a:solidFill>
                <a:latin typeface="Pretendard Medium"/>
                <a:ea typeface="Pretendard Medium"/>
              </a:rPr>
              <a:t>회원가입 링크 추가 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192000" y="3828930"/>
            <a:ext cx="4762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b="0" i="0" u="none" strike="noStrike" dirty="0">
                <a:solidFill>
                  <a:srgbClr val="454545"/>
                </a:solidFill>
                <a:ea typeface="Pretendard Medium"/>
              </a:rPr>
              <a:t>로그인 후</a:t>
            </a:r>
            <a:r>
              <a:rPr lang="en-US" altLang="ko-KR" sz="2000" b="0" i="0" u="none" strike="noStrike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b="0" i="0" u="none" strike="noStrike" dirty="0">
                <a:solidFill>
                  <a:srgbClr val="454545"/>
                </a:solidFill>
                <a:ea typeface="Pretendard Medium"/>
              </a:rPr>
              <a:t>로그아웃 활성화</a:t>
            </a:r>
            <a:r>
              <a:rPr lang="en-US" altLang="ko-KR" sz="2000" b="0" i="0" u="none" strike="noStrike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b="0" i="0" u="none" strike="noStrike" dirty="0">
                <a:solidFill>
                  <a:srgbClr val="454545"/>
                </a:solidFill>
                <a:ea typeface="Pretendard Medium"/>
              </a:rPr>
              <a:t>최근 예약한 내역</a:t>
            </a:r>
            <a:r>
              <a:rPr lang="en-US" altLang="ko-KR" sz="2000" b="0" i="0" u="none" strike="noStrike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b="0" i="0" u="none" strike="noStrike" dirty="0">
                <a:solidFill>
                  <a:srgbClr val="454545"/>
                </a:solidFill>
                <a:ea typeface="Pretendard Medium"/>
              </a:rPr>
              <a:t>주변 맛집 </a:t>
            </a:r>
            <a:r>
              <a:rPr lang="en-US" altLang="ko-KR" sz="2000" b="0" i="0" u="none" strike="noStrike" dirty="0">
                <a:solidFill>
                  <a:srgbClr val="454545"/>
                </a:solidFill>
                <a:ea typeface="Pretendard Medium"/>
              </a:rPr>
              <a:t>,  </a:t>
            </a:r>
            <a:r>
              <a:rPr lang="ko-KR" altLang="en-US" sz="2000" b="0" i="0" u="none" strike="noStrike" dirty="0">
                <a:solidFill>
                  <a:srgbClr val="454545"/>
                </a:solidFill>
                <a:ea typeface="Pretendard Medium"/>
              </a:rPr>
              <a:t>유효성 검사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19200" y="4965700"/>
            <a:ext cx="4191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회원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502400" y="5016500"/>
            <a:ext cx="4495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원하는 가게 즐겨 찾기 추가</a:t>
            </a:r>
            <a:endParaRPr lang="ko-KR" sz="2000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192000" y="5035669"/>
            <a:ext cx="4762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수정 유효성 검사 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19200" y="5918200"/>
            <a:ext cx="4191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리뷰 게시판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606397" y="5939406"/>
            <a:ext cx="4495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읽기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수정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관리기능</a:t>
            </a:r>
            <a:endParaRPr lang="ko-KR" sz="2000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192000" y="5918200"/>
            <a:ext cx="4762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비동기 방식 게시판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19200" y="6870700"/>
            <a:ext cx="4191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메인 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606397" y="6753285"/>
            <a:ext cx="4495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홈페이지 최 상단 슬라이딩 </a:t>
            </a:r>
            <a:r>
              <a:rPr lang="ko-KR" altLang="en-US" sz="2000" dirty="0" err="1">
                <a:solidFill>
                  <a:srgbClr val="454545"/>
                </a:solidFill>
                <a:ea typeface="Pretendard Medium"/>
              </a:rPr>
              <a:t>베너와</a:t>
            </a: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 </a:t>
            </a:r>
            <a:endParaRPr lang="en-US" altLang="ko-KR" sz="2000" dirty="0">
              <a:solidFill>
                <a:srgbClr val="454545"/>
              </a:solidFill>
              <a:ea typeface="Pretendard Medium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편리한 기능버튼 추가 </a:t>
            </a:r>
            <a:endParaRPr lang="ko-KR" sz="2000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2192000" y="6870700"/>
            <a:ext cx="4762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b="0" i="0" u="none" strike="noStrike" dirty="0">
                <a:solidFill>
                  <a:srgbClr val="454545"/>
                </a:solidFill>
                <a:ea typeface="Pretendard Medium"/>
              </a:rPr>
              <a:t>사진 슬라이드 구현</a:t>
            </a:r>
            <a:r>
              <a:rPr lang="en-US" altLang="ko-KR" sz="2000" b="0" i="0" u="none" strike="noStrike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b="0" i="0" u="none" strike="noStrike" dirty="0">
                <a:solidFill>
                  <a:srgbClr val="454545"/>
                </a:solidFill>
                <a:ea typeface="Pretendard Medium"/>
              </a:rPr>
              <a:t>버튼 아이콘  다양성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219200" y="7835900"/>
            <a:ext cx="4191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 err="1">
                <a:solidFill>
                  <a:srgbClr val="454545"/>
                </a:solidFill>
                <a:ea typeface="Pretendard Medium"/>
              </a:rPr>
              <a:t>페이징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6589144" y="7861300"/>
            <a:ext cx="4495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목차와 테마 별로 구성되어있는 페이지</a:t>
            </a:r>
            <a:endParaRPr lang="ko-KR" sz="2000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2192000" y="7733821"/>
            <a:ext cx="4762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카테고리 위치 고정 후 비동기 방식 리스트 </a:t>
            </a:r>
            <a:r>
              <a:rPr lang="ko-KR" altLang="en-US" sz="2000" dirty="0" err="1">
                <a:solidFill>
                  <a:srgbClr val="454545"/>
                </a:solidFill>
                <a:ea typeface="Pretendard Medium"/>
              </a:rPr>
              <a:t>셋업</a:t>
            </a:r>
            <a:endParaRPr lang="en-US" altLang="ko-KR" sz="2000" dirty="0">
              <a:solidFill>
                <a:srgbClr val="454545"/>
              </a:solidFill>
              <a:ea typeface="Pretendard Medium"/>
            </a:endParaRPr>
          </a:p>
          <a:p>
            <a:pPr lvl="0" algn="ctr">
              <a:lnSpc>
                <a:spcPct val="124499"/>
              </a:lnSpc>
            </a:pPr>
            <a:r>
              <a:rPr lang="en-US" altLang="ko-KR" sz="2000" b="1" dirty="0">
                <a:solidFill>
                  <a:srgbClr val="454545"/>
                </a:solidFill>
                <a:ea typeface="Pretendard Medium"/>
              </a:rPr>
              <a:t>Ai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 </a:t>
            </a: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추천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 </a:t>
            </a: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아이콘 구현 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219200" y="8711002"/>
            <a:ext cx="4191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예약 상세 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606397" y="8701657"/>
            <a:ext cx="4495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나의 예약 보기 페이지</a:t>
            </a:r>
            <a:endParaRPr lang="en-US" altLang="ko-KR" sz="2000" dirty="0">
              <a:solidFill>
                <a:srgbClr val="454545"/>
              </a:solidFill>
              <a:ea typeface="Pretendard Medium"/>
            </a:endParaRPr>
          </a:p>
          <a:p>
            <a:pPr lvl="0" algn="ctr">
              <a:lnSpc>
                <a:spcPct val="124499"/>
              </a:lnSpc>
            </a:pP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2192000" y="8775700"/>
            <a:ext cx="4762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사용자가 선호하는 가게를 북 마크 할 수 있는 기능 구현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79" y="1714500"/>
            <a:ext cx="15366332" cy="6019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1947260"/>
            <a:ext cx="16383000" cy="965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01. </a:t>
            </a:r>
            <a:r>
              <a:rPr lang="ko-KR" alt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시스템 개요 </a:t>
            </a:r>
            <a:endParaRPr lang="ko-KR" altLang="en-US" b="1" dirty="0"/>
          </a:p>
          <a:p>
            <a:pPr lvl="0" algn="l">
              <a:lnSpc>
                <a:spcPct val="116199"/>
              </a:lnSpc>
            </a:pPr>
            <a:endParaRPr lang="en-US" altLang="ko-KR" sz="2000" dirty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457200" lvl="0" indent="-457200" algn="l">
              <a:lnSpc>
                <a:spcPct val="116199"/>
              </a:lnSpc>
              <a:buAutoNum type="arabicPeriod" startAt="2"/>
            </a:pPr>
            <a:endParaRPr lang="en-US" altLang="ko-KR" sz="2000" dirty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A92C0C"/>
                </a:solidFill>
                <a:latin typeface="Roboto"/>
              </a:rPr>
              <a:t>01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453608" y="3948949"/>
            <a:ext cx="6284703" cy="450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base">
              <a:lnSpc>
                <a:spcPct val="115000"/>
              </a:lnSpc>
              <a:spcAft>
                <a:spcPts val="1000"/>
              </a:spcAft>
            </a:pPr>
            <a:r>
              <a:rPr lang="ko-KR" altLang="en-US" sz="20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시스템 목적</a:t>
            </a:r>
            <a:endParaRPr lang="ko-KR" altLang="en-US" sz="2000" b="1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사용자와 레스토랑 간 예약 및 결제 프로세스를 간소화하고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알림 및 관리 기능을 제공하는 통합 플랫폼입니다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fontAlgn="base">
              <a:lnSpc>
                <a:spcPct val="115000"/>
              </a:lnSpc>
              <a:spcAft>
                <a:spcPts val="1000"/>
              </a:spcAft>
            </a:pPr>
            <a:r>
              <a:rPr lang="ko-KR" altLang="en-US" sz="20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주요 기능</a:t>
            </a:r>
            <a:endParaRPr lang="ko-KR" altLang="en-US" sz="2000" b="1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사용자 계정 관리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레스토랑 예약 및 상태 관리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결제 처리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알림 발송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관리자 계정 관리 및 시스템 유지보수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667133" y="2135933"/>
            <a:ext cx="5131533" cy="5878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15000"/>
              </a:lnSpc>
              <a:spcBef>
                <a:spcPts val="1000"/>
              </a:spcBef>
            </a:pPr>
            <a:r>
              <a:rPr lang="en-US" altLang="ko-KR" sz="2800" b="1" kern="0" dirty="0" err="1">
                <a:solidFill>
                  <a:schemeClr val="bg1"/>
                </a:solidFill>
                <a:latin typeface="맑은 고딕" panose="020B0503020000020004" pitchFamily="50" charset="-127"/>
              </a:rPr>
              <a:t>시스템</a:t>
            </a:r>
            <a:r>
              <a:rPr lang="en-US" altLang="ko-KR" sz="2800" b="1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2800" b="1" kern="0" dirty="0" err="1">
                <a:solidFill>
                  <a:schemeClr val="bg1"/>
                </a:solidFill>
                <a:latin typeface="맑은 고딕" panose="020B0503020000020004" pitchFamily="50" charset="-127"/>
              </a:rPr>
              <a:t>개요</a:t>
            </a:r>
            <a:r>
              <a:rPr lang="en-US" altLang="ko-KR" sz="2800" b="1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  |  </a:t>
            </a:r>
            <a:r>
              <a:rPr lang="ko-KR" altLang="en-US" sz="2800" b="1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요구사항 정의 </a:t>
            </a:r>
            <a:endParaRPr lang="en-US" altLang="ko-KR" sz="2800" b="1" kern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372600" y="3307953"/>
            <a:ext cx="9144000" cy="5942652"/>
          </a:xfrm>
          <a:prstGeom prst="rect">
            <a:avLst/>
          </a:prstGeom>
        </p:spPr>
        <p:txBody>
          <a:bodyPr tIns="0">
            <a:spAutoFit/>
          </a:bodyPr>
          <a:lstStyle/>
          <a:p>
            <a:pPr lvl="1" fontAlgn="base">
              <a:lnSpc>
                <a:spcPct val="115000"/>
              </a:lnSpc>
              <a:spcAft>
                <a:spcPts val="1000"/>
              </a:spcAft>
            </a:pPr>
            <a:r>
              <a:rPr lang="ko-KR" altLang="en-US" sz="20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기능적 요구사항</a:t>
            </a:r>
            <a:endParaRPr lang="ko-KR" altLang="en-US" sz="2000" b="1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-  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사용자 관리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레스토랑 관리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예약 관리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,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결제 처리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알림 시스템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, 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관리자 관리</a:t>
            </a:r>
            <a:endParaRPr lang="en-US" altLang="ko-KR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fontAlgn="base">
              <a:lnSpc>
                <a:spcPct val="115000"/>
              </a:lnSpc>
              <a:spcAft>
                <a:spcPts val="1000"/>
              </a:spcAft>
            </a:pPr>
            <a:r>
              <a:rPr lang="ko-KR" altLang="en-US" sz="20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비기능적 요구사항</a:t>
            </a:r>
            <a:endParaRPr lang="ko-KR" altLang="en-US" sz="2000" b="1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ko-KR" altLang="en-US" b="1" u="sng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성능 요구사항</a:t>
            </a:r>
            <a:endParaRPr lang="en-US" altLang="ko-KR" b="1" u="sng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fontAlgn="base"/>
            <a:r>
              <a:rPr lang="en-US" altLang="ko-KR" dirty="0"/>
              <a:t>-     </a:t>
            </a:r>
            <a:r>
              <a:rPr lang="ko-KR" altLang="en-US" dirty="0"/>
              <a:t>시스템은 동시 접속 사용자 </a:t>
            </a:r>
            <a:r>
              <a:rPr lang="en-US" altLang="ko-KR" dirty="0"/>
              <a:t>500</a:t>
            </a:r>
            <a:r>
              <a:rPr lang="ko-KR" altLang="en-US" dirty="0"/>
              <a:t>명 이상을 지원해야 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285750" indent="-285750" fontAlgn="base">
              <a:buFontTx/>
              <a:buChar char="-"/>
            </a:pPr>
            <a:r>
              <a:rPr lang="ko-KR" altLang="en-US" dirty="0"/>
              <a:t>예약 처리 요청은 </a:t>
            </a:r>
            <a:r>
              <a:rPr lang="en-US" altLang="ko-KR" dirty="0"/>
              <a:t>2</a:t>
            </a:r>
            <a:r>
              <a:rPr lang="ko-KR" altLang="en-US" dirty="0"/>
              <a:t>초 이내에 완료되어야 합니다</a:t>
            </a:r>
            <a:r>
              <a:rPr lang="en-US" altLang="ko-KR" dirty="0"/>
              <a:t>.</a:t>
            </a:r>
            <a:endParaRPr lang="en-US" altLang="ko-KR" sz="700" dirty="0"/>
          </a:p>
          <a:p>
            <a:pPr marL="285750" indent="-285750" fontAlgn="base">
              <a:buFontTx/>
              <a:buChar char="-"/>
            </a:pPr>
            <a:endParaRPr lang="ko-KR" altLang="en-US" sz="1400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ko-KR" altLang="en-US" b="1" u="sng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보안 요구사항</a:t>
            </a:r>
            <a:endParaRPr lang="ko-KR" altLang="en-US" b="1" u="sng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  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모든 사용자 정보와 비밀번호는 암호화되어 저장되어야 합니다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marL="285750" indent="-285750" fontAlgn="base">
              <a:lnSpc>
                <a:spcPct val="115000"/>
              </a:lnSpc>
              <a:spcAft>
                <a:spcPts val="1000"/>
              </a:spcAft>
              <a:buFontTx/>
              <a:buChar char="-"/>
            </a:pP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인증된 사용자만 예약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결제 및 알림 데이터에 접근할 수 있어야 합니다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  <a:endParaRPr lang="en-US" altLang="ko-KR" sz="800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marL="285750" indent="-285750" fontAlgn="base">
              <a:lnSpc>
                <a:spcPct val="115000"/>
              </a:lnSpc>
              <a:spcAft>
                <a:spcPts val="1000"/>
              </a:spcAft>
              <a:buFontTx/>
              <a:buChar char="-"/>
            </a:pPr>
            <a:endParaRPr lang="ko-KR" altLang="en-US" sz="300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ko-KR" altLang="en-US" b="1" u="sng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확장성 요구사항</a:t>
            </a:r>
            <a:endParaRPr lang="ko-KR" altLang="en-US" b="1" u="sng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   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레스토랑 및 사용자 수가 증가하더라도 성능 저하 없이 동작해야 합니다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   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다양한 결제 시스템과 통합 가능해야 합니다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9017000" y="3440803"/>
            <a:ext cx="0" cy="586740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484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943100"/>
            <a:ext cx="14782800" cy="6261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8496300"/>
            <a:ext cx="16383000" cy="965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02. </a:t>
            </a:r>
            <a:r>
              <a:rPr lang="ko-KR" altLang="en-US" sz="2000" dirty="0" err="1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유즈케이스</a:t>
            </a:r>
            <a:r>
              <a:rPr 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다이어그램</a:t>
            </a:r>
            <a:endParaRPr lang="en-US" altLang="ko-KR" sz="2000" dirty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A92C0C"/>
                </a:solidFill>
                <a:latin typeface="Roboto"/>
              </a:rPr>
              <a:t>02</a:t>
            </a:r>
          </a:p>
          <a:p>
            <a:pPr lvl="0" algn="r">
              <a:lnSpc>
                <a:spcPct val="116199"/>
              </a:lnSpc>
            </a:pPr>
            <a:endParaRPr lang="en-US" sz="1600" b="0" i="0" u="none" strike="noStrike" dirty="0">
              <a:solidFill>
                <a:srgbClr val="A92C0C"/>
              </a:solidFill>
              <a:latin typeface="Roboto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"/>
          <a:stretch/>
        </p:blipFill>
        <p:spPr>
          <a:xfrm>
            <a:off x="5105400" y="2116108"/>
            <a:ext cx="8525106" cy="5910292"/>
          </a:xfrm>
          <a:prstGeom prst="rect">
            <a:avLst/>
          </a:prstGeom>
        </p:spPr>
      </p:pic>
      <p:sp>
        <p:nvSpPr>
          <p:cNvPr id="12" name="TextBox 18"/>
          <p:cNvSpPr txBox="1"/>
          <p:nvPr/>
        </p:nvSpPr>
        <p:spPr>
          <a:xfrm>
            <a:off x="8102600" y="8705850"/>
            <a:ext cx="1905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3600" b="1" dirty="0">
                <a:solidFill>
                  <a:srgbClr val="F1EDE5"/>
                </a:solidFill>
                <a:ea typeface="210 OmniGothic 050"/>
              </a:rPr>
              <a:t>U M L </a:t>
            </a:r>
            <a:endParaRPr lang="ko-KR" sz="3600" b="1" i="0" u="none" strike="noStrike" dirty="0">
              <a:solidFill>
                <a:srgbClr val="F1EDE5"/>
              </a:solidFill>
              <a:ea typeface="210 OmniGothic 050"/>
            </a:endParaRPr>
          </a:p>
        </p:txBody>
      </p:sp>
    </p:spTree>
    <p:extLst>
      <p:ext uri="{BB962C8B-B14F-4D97-AF65-F5344CB8AC3E}">
        <p14:creationId xmlns:p14="http://schemas.microsoft.com/office/powerpoint/2010/main" val="3062299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79" y="1714500"/>
            <a:ext cx="15366332" cy="6019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8496300"/>
            <a:ext cx="16383000" cy="965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03. </a:t>
            </a:r>
            <a:r>
              <a:rPr lang="ko-KR" altLang="en-US" sz="2000" dirty="0" err="1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자료흐름도</a:t>
            </a:r>
            <a:r>
              <a:rPr lang="en-US" altLang="ko-KR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(DFD)</a:t>
            </a:r>
          </a:p>
          <a:p>
            <a:pPr marL="457200" lvl="0" indent="-457200" algn="l">
              <a:lnSpc>
                <a:spcPct val="116199"/>
              </a:lnSpc>
              <a:buAutoNum type="arabicPeriod" startAt="2"/>
            </a:pPr>
            <a:endParaRPr lang="en-US" altLang="ko-KR" sz="2000" dirty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03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0482179" y="3231529"/>
            <a:ext cx="10210800" cy="450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base">
              <a:lnSpc>
                <a:spcPct val="115000"/>
              </a:lnSpc>
              <a:spcAft>
                <a:spcPts val="1000"/>
              </a:spcAft>
            </a:pPr>
            <a:r>
              <a:rPr lang="ko-KR" altLang="en-US" sz="20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예약 및 결제 프로세스</a:t>
            </a:r>
            <a:endParaRPr lang="ko-KR" altLang="en-US" sz="2000" b="1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1.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사용자는 계정 생성 후 로그인합니다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2.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사용자는 원하는 레스토랑을 검색하고 예약을 생성합니다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3.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생성된 예약에 대해 결제를 진행합니다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4.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결제가 완료되면 알림 메시지가 사용자에게 발송됩니다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  <a:p>
            <a:pPr lvl="1" fontAlgn="base">
              <a:lnSpc>
                <a:spcPct val="115000"/>
              </a:lnSpc>
              <a:spcAft>
                <a:spcPts val="1000"/>
              </a:spcAft>
            </a:pPr>
            <a:endParaRPr lang="ko-KR" altLang="en-US" sz="2000" b="1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fontAlgn="base">
              <a:lnSpc>
                <a:spcPct val="115000"/>
              </a:lnSpc>
              <a:spcAft>
                <a:spcPts val="1000"/>
              </a:spcAft>
            </a:pPr>
            <a:r>
              <a:rPr lang="ko-KR" altLang="en-US" sz="20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관리자 유지보수 프로세스</a:t>
            </a:r>
            <a:endParaRPr lang="ko-KR" altLang="en-US" sz="2000" b="1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1.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관리자는 관리자 계정으로 로그인합니다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2.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레스토랑 및 예약 데이터를 확인 및 수정합니다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3.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사용자 불만 및 요청을 처리합니다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68" y="1714500"/>
            <a:ext cx="9004300" cy="5502209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7277100" y="8705850"/>
            <a:ext cx="3556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800" b="1" dirty="0">
                <a:solidFill>
                  <a:srgbClr val="F1EDE5"/>
                </a:solidFill>
                <a:ea typeface="210 OmniGothic 050"/>
              </a:rPr>
              <a:t>시스템 흐름도 </a:t>
            </a:r>
            <a:endParaRPr lang="ko-KR" sz="2800" b="1" i="0" u="none" strike="noStrike" dirty="0">
              <a:solidFill>
                <a:srgbClr val="F1EDE5"/>
              </a:solidFill>
              <a:ea typeface="210 OmniGothic 050"/>
            </a:endParaRPr>
          </a:p>
        </p:txBody>
      </p:sp>
    </p:spTree>
    <p:extLst>
      <p:ext uri="{BB962C8B-B14F-4D97-AF65-F5344CB8AC3E}">
        <p14:creationId xmlns:p14="http://schemas.microsoft.com/office/powerpoint/2010/main" val="2977018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1701800"/>
            <a:ext cx="8051800" cy="391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676400"/>
            <a:ext cx="8051800" cy="3911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550" y="5588000"/>
            <a:ext cx="8051800" cy="391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800" y="5549900"/>
            <a:ext cx="8051800" cy="3911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900" y="5143500"/>
            <a:ext cx="914400" cy="469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712700" y="5575300"/>
            <a:ext cx="914400" cy="46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458200" y="7302500"/>
            <a:ext cx="914400" cy="469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928100" y="3403600"/>
            <a:ext cx="914400" cy="469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7886700" y="4279900"/>
            <a:ext cx="2527300" cy="2527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8140700" y="4533900"/>
            <a:ext cx="2006600" cy="2006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2500" y="2133600"/>
            <a:ext cx="723900" cy="723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65100" y="2171700"/>
            <a:ext cx="635000" cy="635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98400" y="6121400"/>
            <a:ext cx="1168400" cy="1168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37100" y="6311900"/>
            <a:ext cx="774700" cy="774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7424400" y="9753600"/>
            <a:ext cx="292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A92C0C"/>
                </a:solidFill>
                <a:latin typeface="Roboto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191500" y="5410200"/>
            <a:ext cx="1905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200" dirty="0">
                <a:solidFill>
                  <a:srgbClr val="F1EDE5"/>
                </a:solidFill>
                <a:ea typeface="210 OmniGothic 050"/>
              </a:rPr>
              <a:t>기술적 구현 </a:t>
            </a:r>
            <a:endParaRPr lang="ko-KR" sz="2200" b="0" i="0" u="none" strike="noStrike" dirty="0">
              <a:solidFill>
                <a:srgbClr val="F1EDE5"/>
              </a:solidFill>
              <a:ea typeface="210 OmniGothic 05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051300" y="3009900"/>
            <a:ext cx="2133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000000"/>
                </a:solidFill>
                <a:ea typeface="210 OmniGothic 050"/>
              </a:rPr>
              <a:t>프론트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ea typeface="210 OmniGothic 050"/>
              </a:rPr>
              <a:t>엔드</a:t>
            </a:r>
            <a:r>
              <a:rPr lang="ko-KR" altLang="en-US" sz="2000" b="0" i="0" u="none" strike="noStrike" dirty="0">
                <a:solidFill>
                  <a:srgbClr val="000000"/>
                </a:solidFill>
                <a:ea typeface="210 OmniGothic 050"/>
              </a:rPr>
              <a:t> </a:t>
            </a:r>
            <a:endParaRPr lang="ko-KR" sz="2000" b="0" i="0" u="none" strike="noStrike" dirty="0">
              <a:solidFill>
                <a:srgbClr val="000000"/>
              </a:solidFill>
              <a:ea typeface="210 OmniGothic 05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247900" y="3606800"/>
            <a:ext cx="57531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24499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Cambria" panose="02040503050406030204" pitchFamily="18" charset="0"/>
              </a:rPr>
              <a:t>    STS3(Spring Tool Suite 3)</a:t>
            </a:r>
            <a:endParaRPr lang="ko-KR" altLang="en-US" b="1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0" algn="just">
              <a:lnSpc>
                <a:spcPct val="124499"/>
              </a:lnSpc>
            </a:pPr>
            <a:r>
              <a:rPr lang="en-US" altLang="ko-KR" sz="1600" dirty="0">
                <a:solidFill>
                  <a:srgbClr val="454545"/>
                </a:solidFill>
                <a:ea typeface="Pretendard Medium"/>
              </a:rPr>
              <a:t>view – </a:t>
            </a:r>
            <a:r>
              <a:rPr lang="en-US" altLang="ko-KR" sz="1600" dirty="0" err="1">
                <a:solidFill>
                  <a:srgbClr val="454545"/>
                </a:solidFill>
                <a:ea typeface="Pretendard Medium"/>
              </a:rPr>
              <a:t>jsp</a:t>
            </a:r>
            <a:r>
              <a:rPr lang="en-US" altLang="ko-KR" sz="1600" dirty="0">
                <a:solidFill>
                  <a:srgbClr val="454545"/>
                </a:solidFill>
                <a:ea typeface="Pretendard Medium"/>
              </a:rPr>
              <a:t>  </a:t>
            </a:r>
            <a:r>
              <a:rPr lang="ko-KR" altLang="en-US" sz="1600" dirty="0">
                <a:solidFill>
                  <a:srgbClr val="454545"/>
                </a:solidFill>
                <a:ea typeface="Pretendard Medium"/>
              </a:rPr>
              <a:t>로 사용자 인터페이스 구축</a:t>
            </a:r>
            <a:endParaRPr lang="en-US" sz="1600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299700" y="3594100"/>
            <a:ext cx="57404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24499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Cambria" panose="02040503050406030204" pitchFamily="18" charset="0"/>
              </a:rPr>
              <a:t>   STS3(Spring Tool Suite 3)</a:t>
            </a:r>
            <a:endParaRPr lang="ko-KR" altLang="en-US" b="1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0" algn="just">
              <a:lnSpc>
                <a:spcPct val="124499"/>
              </a:lnSpc>
            </a:pPr>
            <a:r>
              <a:rPr lang="en-US" altLang="ko-KR" sz="1600" dirty="0">
                <a:solidFill>
                  <a:srgbClr val="454545"/>
                </a:solidFill>
                <a:ea typeface="Pretendard Medium"/>
              </a:rPr>
              <a:t>IOC </a:t>
            </a:r>
            <a:r>
              <a:rPr lang="ko-KR" altLang="en-US" sz="1600" dirty="0">
                <a:solidFill>
                  <a:srgbClr val="454545"/>
                </a:solidFill>
                <a:ea typeface="Pretendard Medium"/>
              </a:rPr>
              <a:t>의존성 주입 방식으로  </a:t>
            </a:r>
            <a:r>
              <a:rPr lang="en-US" altLang="ko-KR" sz="1600" dirty="0">
                <a:solidFill>
                  <a:srgbClr val="454545"/>
                </a:solidFill>
                <a:ea typeface="Pretendard Medium"/>
              </a:rPr>
              <a:t>API </a:t>
            </a:r>
            <a:r>
              <a:rPr lang="ko-KR" altLang="en-US" sz="1600" dirty="0">
                <a:solidFill>
                  <a:srgbClr val="454545"/>
                </a:solidFill>
                <a:ea typeface="Pretendard Medium"/>
              </a:rPr>
              <a:t>및 데이터 처리 및 구현</a:t>
            </a:r>
            <a:endParaRPr lang="en-US" sz="1600" b="0" i="0" u="none" strike="noStrike" dirty="0">
              <a:solidFill>
                <a:srgbClr val="454545"/>
              </a:solidFill>
              <a:latin typeface="Pretendard Medium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103100" y="3009900"/>
            <a:ext cx="2133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ko-KR" sz="2000" b="0" i="0" u="none" strike="noStrike" dirty="0">
              <a:solidFill>
                <a:srgbClr val="000000"/>
              </a:solidFill>
              <a:ea typeface="210 OmniGothic 05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4051300" y="7302500"/>
            <a:ext cx="2133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2200" b="1" i="0" u="none" strike="noStrike" spc="100" dirty="0" err="1">
                <a:solidFill>
                  <a:srgbClr val="000000"/>
                </a:solidFill>
                <a:ea typeface="210 OmniGothic 050"/>
              </a:rPr>
              <a:t>Ui</a:t>
            </a:r>
            <a:r>
              <a:rPr lang="en-US" altLang="ko-KR" sz="2200" b="1" i="0" u="none" strike="noStrike" spc="100" dirty="0">
                <a:solidFill>
                  <a:srgbClr val="000000"/>
                </a:solidFill>
                <a:ea typeface="210 OmniGothic 050"/>
              </a:rPr>
              <a:t>/ UX  </a:t>
            </a:r>
            <a:endParaRPr lang="ko-KR" sz="2200" b="1" i="0" u="none" strike="noStrike" spc="100" dirty="0">
              <a:solidFill>
                <a:srgbClr val="000000"/>
              </a:solidFill>
              <a:ea typeface="210 OmniGothic 05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247900" y="7899400"/>
            <a:ext cx="57531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4499"/>
              </a:lnSpc>
            </a:pPr>
            <a:r>
              <a:rPr lang="ko-KR" altLang="en-US" sz="1600" dirty="0" err="1">
                <a:solidFill>
                  <a:srgbClr val="454545"/>
                </a:solidFill>
                <a:ea typeface="Pretendard Medium"/>
              </a:rPr>
              <a:t>피그마</a:t>
            </a:r>
            <a:r>
              <a:rPr lang="ko-KR" altLang="en-US" sz="1600" dirty="0">
                <a:solidFill>
                  <a:srgbClr val="454545"/>
                </a:solidFill>
                <a:ea typeface="Pretendard Medium"/>
              </a:rPr>
              <a:t> </a:t>
            </a:r>
            <a:r>
              <a:rPr lang="en-US" altLang="ko-KR" sz="1600" dirty="0">
                <a:solidFill>
                  <a:srgbClr val="454545"/>
                </a:solidFill>
                <a:ea typeface="Pretendard Medium"/>
              </a:rPr>
              <a:t>– </a:t>
            </a:r>
            <a:r>
              <a:rPr lang="ko-KR" altLang="en-US" sz="1600" dirty="0">
                <a:solidFill>
                  <a:srgbClr val="454545"/>
                </a:solidFill>
                <a:ea typeface="Pretendard Medium"/>
              </a:rPr>
              <a:t>웹 서비스의 상세 흐름 및 아이콘디자인</a:t>
            </a:r>
            <a:r>
              <a:rPr lang="en-US" altLang="ko-KR" sz="1600" dirty="0">
                <a:solidFill>
                  <a:srgbClr val="454545"/>
                </a:solidFill>
                <a:ea typeface="Pretendard Medium"/>
              </a:rPr>
              <a:t>, Wire Frame </a:t>
            </a:r>
            <a:r>
              <a:rPr lang="ko-KR" altLang="en-US" sz="1600" dirty="0">
                <a:solidFill>
                  <a:srgbClr val="454545"/>
                </a:solidFill>
                <a:ea typeface="Pretendard Medium"/>
              </a:rPr>
              <a:t>작업 </a:t>
            </a:r>
            <a:endParaRPr lang="en-US" sz="1600" b="0" i="0" u="none" strike="noStrike" dirty="0">
              <a:solidFill>
                <a:srgbClr val="454545"/>
              </a:solidFill>
              <a:latin typeface="Pretendard Medium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337800" y="7886700"/>
            <a:ext cx="57404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4499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Cambria" panose="02040503050406030204" pitchFamily="18" charset="0"/>
              </a:rPr>
              <a:t>    MY SQL </a:t>
            </a:r>
            <a:endParaRPr lang="en-US" altLang="ko-KR" sz="1600" dirty="0">
              <a:solidFill>
                <a:srgbClr val="454545"/>
              </a:solidFill>
              <a:ea typeface="Pretendard Medium"/>
            </a:endParaRPr>
          </a:p>
          <a:p>
            <a:pPr lvl="0" algn="just">
              <a:lnSpc>
                <a:spcPct val="124499"/>
              </a:lnSpc>
            </a:pPr>
            <a:r>
              <a:rPr lang="en-US" altLang="ko-KR" sz="1600" b="0" i="0" u="none" strike="noStrike" dirty="0">
                <a:solidFill>
                  <a:srgbClr val="454545"/>
                </a:solidFill>
                <a:ea typeface="Pretendard Medium"/>
              </a:rPr>
              <a:t> </a:t>
            </a:r>
            <a:r>
              <a:rPr lang="ko-KR" altLang="en-US" sz="1600" b="0" i="0" u="none" strike="noStrike" dirty="0">
                <a:solidFill>
                  <a:srgbClr val="454545"/>
                </a:solidFill>
                <a:ea typeface="Pretendard Medium"/>
              </a:rPr>
              <a:t>관계형 데이터 베이스로 테이블</a:t>
            </a:r>
            <a:r>
              <a:rPr lang="en-US" altLang="ko-KR" sz="1600" b="0" i="0" u="none" strike="noStrike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1600" b="0" i="0" u="none" strike="noStrike" dirty="0">
                <a:solidFill>
                  <a:srgbClr val="454545"/>
                </a:solidFill>
                <a:ea typeface="Pretendard Medium"/>
              </a:rPr>
              <a:t>예약 정보 저장</a:t>
            </a:r>
            <a:r>
              <a:rPr lang="en-US" altLang="ko-KR" sz="1600" b="0" i="0" u="none" strike="noStrike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1600" b="0" i="0" u="none" strike="noStrike" dirty="0">
                <a:solidFill>
                  <a:srgbClr val="454545"/>
                </a:solidFill>
                <a:ea typeface="Pretendard Medium"/>
              </a:rPr>
              <a:t>유지 관리 </a:t>
            </a:r>
            <a:endParaRPr lang="en-US" sz="1600" b="0" i="0" u="none" strike="noStrike" dirty="0">
              <a:solidFill>
                <a:srgbClr val="454545"/>
              </a:solidFill>
              <a:latin typeface="Pretendard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103100" y="7302500"/>
            <a:ext cx="2133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99600"/>
              </a:lnSpc>
            </a:pPr>
            <a:r>
              <a:rPr lang="en-US" altLang="ko-KR" sz="2400" b="1" dirty="0">
                <a:solidFill>
                  <a:srgbClr val="000000"/>
                </a:solidFill>
                <a:ea typeface="210 OmniGothic 050"/>
              </a:rPr>
              <a:t>Data Base</a:t>
            </a:r>
            <a:endParaRPr lang="ko-KR" sz="2400" b="1" dirty="0">
              <a:solidFill>
                <a:srgbClr val="000000"/>
              </a:solidFill>
              <a:ea typeface="210 OmniGothic 05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2655052" y="3003034"/>
            <a:ext cx="10550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99600"/>
              </a:lnSpc>
            </a:pPr>
            <a:r>
              <a:rPr lang="ko-KR" altLang="en-US" sz="2000" dirty="0">
                <a:solidFill>
                  <a:srgbClr val="000000"/>
                </a:solidFill>
                <a:ea typeface="210 OmniGothic 050"/>
              </a:rPr>
              <a:t>백 </a:t>
            </a:r>
            <a:r>
              <a:rPr lang="ko-KR" altLang="en-US" sz="2000" dirty="0" err="1">
                <a:solidFill>
                  <a:srgbClr val="000000"/>
                </a:solidFill>
                <a:ea typeface="210 OmniGothic 050"/>
              </a:rPr>
              <a:t>엔드</a:t>
            </a:r>
            <a:r>
              <a:rPr lang="ko-KR" altLang="en-US" sz="2000" dirty="0">
                <a:solidFill>
                  <a:srgbClr val="000000"/>
                </a:solidFill>
                <a:ea typeface="210 OmniGothic 050"/>
              </a:rPr>
              <a:t> </a:t>
            </a:r>
            <a:endParaRPr lang="ko-KR" altLang="ko-KR" sz="2000" dirty="0">
              <a:solidFill>
                <a:srgbClr val="000000"/>
              </a:solidFill>
              <a:ea typeface="210 OmniGothic 050"/>
            </a:endParaRPr>
          </a:p>
        </p:txBody>
      </p:sp>
      <p:sp>
        <p:nvSpPr>
          <p:cNvPr id="32" name="TextBox 15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04.</a:t>
            </a:r>
            <a:r>
              <a:rPr lang="ko-KR" alt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기술 요구사항</a:t>
            </a:r>
            <a:endParaRPr lang="en-US" altLang="ko-KR" sz="2000" dirty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457200" lvl="0" indent="-457200" algn="l">
              <a:lnSpc>
                <a:spcPct val="116199"/>
              </a:lnSpc>
              <a:buAutoNum type="arabicPeriod" startAt="2"/>
            </a:pPr>
            <a:endParaRPr lang="en-US" altLang="ko-KR" sz="2000" dirty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</p:spTree>
    <p:extLst>
      <p:ext uri="{BB962C8B-B14F-4D97-AF65-F5344CB8AC3E}">
        <p14:creationId xmlns:p14="http://schemas.microsoft.com/office/powerpoint/2010/main" val="1693116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943100"/>
            <a:ext cx="15557500" cy="78105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990600"/>
            <a:ext cx="5842000" cy="75787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05. </a:t>
            </a:r>
            <a:r>
              <a:rPr lang="en-US" altLang="ko-KR" sz="2000" b="0" i="0" u="none" strike="noStrike" dirty="0">
                <a:solidFill>
                  <a:srgbClr val="A92C0C"/>
                </a:solidFill>
                <a:ea typeface="210 OmniGothic 050"/>
              </a:rPr>
              <a:t> </a:t>
            </a:r>
            <a:r>
              <a:rPr lang="ko-KR" altLang="en-US" sz="2000" b="0" i="0" u="none" strike="noStrike" dirty="0">
                <a:solidFill>
                  <a:srgbClr val="A92C0C"/>
                </a:solidFill>
                <a:ea typeface="210 OmniGothic 050"/>
              </a:rPr>
              <a:t>물리적 설계    </a:t>
            </a:r>
            <a:r>
              <a:rPr lang="en-US" altLang="ko-KR" sz="2000" b="0" i="0" u="none" strike="noStrike" dirty="0">
                <a:solidFill>
                  <a:srgbClr val="A92C0C"/>
                </a:solidFill>
                <a:ea typeface="210 OmniGothic 050"/>
              </a:rPr>
              <a:t>-  </a:t>
            </a:r>
            <a:r>
              <a:rPr lang="en-US" altLang="ko-KR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ER </a:t>
            </a:r>
            <a:r>
              <a:rPr lang="ko-KR" alt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다이어그램</a:t>
            </a:r>
            <a:r>
              <a:rPr lang="en-US" altLang="ko-KR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A92C0C"/>
                </a:solidFill>
                <a:latin typeface="Roboto"/>
              </a:rPr>
              <a:t>05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243770"/>
            <a:ext cx="12115799" cy="701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26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111252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06. </a:t>
            </a:r>
            <a:r>
              <a:rPr 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논리적 설계 </a:t>
            </a:r>
            <a:endParaRPr lang="en-US" altLang="ko-KR" sz="2000" dirty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A92C0C"/>
                </a:solidFill>
                <a:latin typeface="Roboto"/>
              </a:rPr>
              <a:t>06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084512" y="1847110"/>
            <a:ext cx="9144000" cy="727276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lnSpc>
                <a:spcPct val="115000"/>
              </a:lnSpc>
              <a:spcBef>
                <a:spcPts val="1000"/>
              </a:spcBef>
            </a:pPr>
            <a:r>
              <a:rPr lang="en-US" altLang="ko-KR" sz="2400" b="1" kern="0" dirty="0">
                <a:solidFill>
                  <a:srgbClr val="4F81BD"/>
                </a:solidFill>
                <a:latin typeface="Calibri" panose="020F0502020204030204" pitchFamily="34" charset="0"/>
              </a:rPr>
              <a:t>                                                  1. </a:t>
            </a:r>
            <a:r>
              <a:rPr lang="ko-KR" altLang="en-US" sz="2400" b="1" kern="0" dirty="0" err="1">
                <a:solidFill>
                  <a:srgbClr val="4F81BD"/>
                </a:solidFill>
                <a:latin typeface="맑은 고딕" panose="020B0503020000020004" pitchFamily="50" charset="-127"/>
              </a:rPr>
              <a:t>엔터티</a:t>
            </a:r>
            <a:r>
              <a:rPr lang="en-US" altLang="ko-KR" sz="2400" b="1" kern="0" dirty="0">
                <a:solidFill>
                  <a:srgbClr val="4F81BD"/>
                </a:solidFill>
                <a:latin typeface="Calibri" panose="020F0502020204030204" pitchFamily="34" charset="0"/>
              </a:rPr>
              <a:t>(Entity) </a:t>
            </a:r>
            <a:r>
              <a:rPr lang="ko-KR" altLang="en-US" sz="2400" b="1" kern="0" dirty="0">
                <a:solidFill>
                  <a:srgbClr val="4F81BD"/>
                </a:solidFill>
                <a:latin typeface="맑은 고딕" panose="020B0503020000020004" pitchFamily="50" charset="-127"/>
              </a:rPr>
              <a:t>및 속성</a:t>
            </a:r>
            <a:r>
              <a:rPr lang="en-US" altLang="ko-KR" sz="2400" b="1" kern="0" dirty="0">
                <a:solidFill>
                  <a:srgbClr val="4F81BD"/>
                </a:solidFill>
                <a:latin typeface="Calibri" panose="020F0502020204030204" pitchFamily="34" charset="0"/>
              </a:rPr>
              <a:t>(Attribute)</a:t>
            </a:r>
          </a:p>
          <a:p>
            <a:pPr fontAlgn="base">
              <a:lnSpc>
                <a:spcPct val="115000"/>
              </a:lnSpc>
              <a:spcBef>
                <a:spcPts val="1000"/>
              </a:spcBef>
            </a:pPr>
            <a:r>
              <a:rPr lang="en-US" altLang="ko-KR" b="1" kern="0" dirty="0">
                <a:solidFill>
                  <a:srgbClr val="4F81BD"/>
                </a:solidFill>
                <a:latin typeface="Calibri" panose="020F0502020204030204" pitchFamily="34" charset="0"/>
              </a:rPr>
              <a:t>Users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user_id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 (Primary Key)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username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password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age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email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phone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gender</a:t>
            </a:r>
          </a:p>
          <a:p>
            <a:pPr fontAlgn="base">
              <a:lnSpc>
                <a:spcPct val="115000"/>
              </a:lnSpc>
              <a:spcBef>
                <a:spcPts val="1000"/>
              </a:spcBef>
            </a:pPr>
            <a:r>
              <a:rPr lang="en-US" altLang="ko-KR" b="1" kern="0" dirty="0">
                <a:solidFill>
                  <a:srgbClr val="4F81BD"/>
                </a:solidFill>
                <a:latin typeface="Calibri" panose="020F0502020204030204" pitchFamily="34" charset="0"/>
              </a:rPr>
              <a:t>Restaurants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restaurant_id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 (Primary Key)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name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location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cuisine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contact</a:t>
            </a:r>
          </a:p>
          <a:p>
            <a:pPr fontAlgn="base">
              <a:lnSpc>
                <a:spcPct val="115000"/>
              </a:lnSpc>
              <a:spcBef>
                <a:spcPts val="1000"/>
              </a:spcBef>
            </a:pPr>
            <a:r>
              <a:rPr lang="en-US" altLang="ko-KR" b="1" kern="0" dirty="0">
                <a:solidFill>
                  <a:srgbClr val="4F81BD"/>
                </a:solidFill>
                <a:latin typeface="Calibri" panose="020F0502020204030204" pitchFamily="34" charset="0"/>
              </a:rPr>
              <a:t>Reservations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reservation_id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 (Primary Key)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user_id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 (Foreign Key 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→ 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Users)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restaurant_id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 (Foreign Key 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→ 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Restaurants)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reservation_date</a:t>
            </a:r>
            <a:endParaRPr lang="en-US" altLang="ko-KR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status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537700" y="1941078"/>
            <a:ext cx="9144000" cy="52552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fontAlgn="base">
              <a:lnSpc>
                <a:spcPct val="115000"/>
              </a:lnSpc>
              <a:buClr>
                <a:srgbClr val="000000"/>
              </a:buClr>
              <a:buSzPts val="1000"/>
              <a:buFont typeface="Wingdings" panose="05000000000000000000" pitchFamily="2" charset="2"/>
              <a:buChar char="·"/>
            </a:pPr>
            <a:endParaRPr lang="en-US" altLang="ko-KR" kern="0" dirty="0">
              <a:solidFill>
                <a:srgbClr val="000000"/>
              </a:solidFill>
              <a:latin typeface="Cambria" panose="02040503050406030204" pitchFamily="18" charset="0"/>
              <a:ea typeface="한컴바탕"/>
            </a:endParaRPr>
          </a:p>
          <a:p>
            <a:pPr fontAlgn="base">
              <a:lnSpc>
                <a:spcPct val="115000"/>
              </a:lnSpc>
              <a:spcBef>
                <a:spcPts val="1000"/>
              </a:spcBef>
            </a:pPr>
            <a:r>
              <a:rPr lang="en-US" altLang="ko-KR" b="1" kern="0" dirty="0">
                <a:solidFill>
                  <a:srgbClr val="4F81BD"/>
                </a:solidFill>
                <a:latin typeface="Calibri" panose="020F0502020204030204" pitchFamily="34" charset="0"/>
              </a:rPr>
              <a:t>Payments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payment_id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 (Primary Key)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reservation_id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 (Foreign Key 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→ 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Reservations)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amount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payment_date</a:t>
            </a:r>
            <a:endParaRPr lang="en-US" altLang="ko-KR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Bef>
                <a:spcPts val="1000"/>
              </a:spcBef>
            </a:pPr>
            <a:r>
              <a:rPr lang="en-US" altLang="ko-KR" b="1" kern="0" dirty="0">
                <a:solidFill>
                  <a:srgbClr val="4F81BD"/>
                </a:solidFill>
                <a:latin typeface="Calibri" panose="020F0502020204030204" pitchFamily="34" charset="0"/>
              </a:rPr>
              <a:t>Notifications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notification_id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 (Primary Key)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user_id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 (Foreign Key 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→ 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Users)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message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created_at</a:t>
            </a:r>
            <a:endParaRPr lang="en-US" altLang="ko-KR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Bef>
                <a:spcPts val="1000"/>
              </a:spcBef>
            </a:pPr>
            <a:r>
              <a:rPr lang="en-US" altLang="ko-KR" b="1" kern="0" dirty="0">
                <a:solidFill>
                  <a:srgbClr val="4F81BD"/>
                </a:solidFill>
                <a:latin typeface="Calibri" panose="020F0502020204030204" pitchFamily="34" charset="0"/>
              </a:rPr>
              <a:t>Admins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admin_id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 (Primary Key)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username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password</a:t>
            </a:r>
          </a:p>
        </p:txBody>
      </p:sp>
    </p:spTree>
    <p:extLst>
      <p:ext uri="{BB962C8B-B14F-4D97-AF65-F5344CB8AC3E}">
        <p14:creationId xmlns:p14="http://schemas.microsoft.com/office/powerpoint/2010/main" val="4076101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1181100"/>
            <a:ext cx="56896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06. </a:t>
            </a:r>
            <a:r>
              <a:rPr 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논리적 설계</a:t>
            </a:r>
            <a:endParaRPr lang="en-US" altLang="ko-KR" sz="2000" dirty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A92C0C"/>
                </a:solidFill>
                <a:latin typeface="Roboto"/>
              </a:rPr>
              <a:t>07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D502C6-CB8E-4CFF-9731-05E7CC15F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08" y="1676400"/>
            <a:ext cx="11970239" cy="698657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694247" y="7386076"/>
            <a:ext cx="9753600" cy="2316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15000"/>
              </a:lnSpc>
              <a:spcBef>
                <a:spcPts val="1000"/>
              </a:spcBef>
            </a:pPr>
            <a:r>
              <a:rPr lang="en-US" altLang="ko-KR" sz="2400" b="1" kern="0" dirty="0">
                <a:solidFill>
                  <a:srgbClr val="4F81BD"/>
                </a:solidFill>
                <a:latin typeface="Calibri" panose="020F0502020204030204" pitchFamily="34" charset="0"/>
              </a:rPr>
              <a:t>2. </a:t>
            </a:r>
            <a:r>
              <a:rPr lang="ko-KR" altLang="en-US" sz="2400" b="1" kern="0" dirty="0" err="1">
                <a:solidFill>
                  <a:srgbClr val="4F81BD"/>
                </a:solidFill>
                <a:latin typeface="맑은 고딕" panose="020B0503020000020004" pitchFamily="50" charset="-127"/>
              </a:rPr>
              <a:t>엔터티</a:t>
            </a:r>
            <a:r>
              <a:rPr lang="ko-KR" altLang="en-US" sz="2400" b="1" kern="0" dirty="0">
                <a:solidFill>
                  <a:srgbClr val="4F81BD"/>
                </a:solidFill>
                <a:latin typeface="맑은 고딕" panose="020B0503020000020004" pitchFamily="50" charset="-127"/>
              </a:rPr>
              <a:t> 간의 관계</a:t>
            </a:r>
            <a:r>
              <a:rPr lang="en-US" altLang="ko-KR" sz="2400" b="1" kern="0" dirty="0">
                <a:solidFill>
                  <a:srgbClr val="4F81BD"/>
                </a:solidFill>
                <a:latin typeface="Calibri" panose="020F0502020204030204" pitchFamily="34" charset="0"/>
              </a:rPr>
              <a:t>(Relationship)</a:t>
            </a:r>
          </a:p>
          <a:p>
            <a:pPr fontAlgn="base">
              <a:lnSpc>
                <a:spcPct val="115000"/>
              </a:lnSpc>
              <a:spcBef>
                <a:spcPts val="1000"/>
              </a:spcBef>
            </a:pPr>
            <a:endParaRPr lang="en-US" altLang="ko-KR" sz="2400" b="1" kern="0" dirty="0">
              <a:solidFill>
                <a:srgbClr val="4F81BD"/>
              </a:solidFill>
              <a:latin typeface="Calibri" panose="020F0502020204030204" pitchFamily="34" charset="0"/>
            </a:endParaRPr>
          </a:p>
          <a:p>
            <a:pPr marL="342900" lvl="0" indent="-342900" fontAlgn="base">
              <a:lnSpc>
                <a:spcPct val="115000"/>
              </a:lnSpc>
              <a:buClr>
                <a:srgbClr val="000000"/>
              </a:buClr>
              <a:buSzPts val="1000"/>
              <a:buFont typeface="Wingdings" panose="05000000000000000000" pitchFamily="2" charset="2"/>
              <a:buChar char="·"/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Users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↔ 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Reservations: 1:N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관계 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(1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명의 유저는 여러 개의 예약을 할 수 있음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)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  <a:ea typeface="한컴바탕"/>
            </a:endParaRPr>
          </a:p>
          <a:p>
            <a:pPr marL="342900" lvl="0" indent="-342900" fontAlgn="base">
              <a:lnSpc>
                <a:spcPct val="115000"/>
              </a:lnSpc>
              <a:buClr>
                <a:srgbClr val="000000"/>
              </a:buClr>
              <a:buSzPts val="1000"/>
              <a:buFont typeface="Wingdings" panose="05000000000000000000" pitchFamily="2" charset="2"/>
              <a:buChar char="·"/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Restaurants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↔ 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Reservations: 1:N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관계 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(1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개의 레스토랑은 여러 예약을 가질 수 있음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)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  <a:ea typeface="한컴바탕"/>
            </a:endParaRPr>
          </a:p>
          <a:p>
            <a:pPr marL="342900" lvl="0" indent="-342900" fontAlgn="base">
              <a:lnSpc>
                <a:spcPct val="115000"/>
              </a:lnSpc>
              <a:buClr>
                <a:srgbClr val="000000"/>
              </a:buClr>
              <a:buSzPts val="1000"/>
              <a:buFont typeface="Wingdings" panose="05000000000000000000" pitchFamily="2" charset="2"/>
              <a:buChar char="·"/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Reservations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↔ 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Payments: 1:1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관계 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(1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개의 예약에 대해 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1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개의 결제만 가능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)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  <a:ea typeface="한컴바탕"/>
            </a:endParaRPr>
          </a:p>
          <a:p>
            <a:pPr marL="342900" lvl="0" indent="-342900" fontAlgn="base">
              <a:lnSpc>
                <a:spcPct val="115000"/>
              </a:lnSpc>
              <a:spcAft>
                <a:spcPts val="1000"/>
              </a:spcAft>
              <a:buClr>
                <a:srgbClr val="000000"/>
              </a:buClr>
              <a:buSzPts val="1000"/>
              <a:buFont typeface="Wingdings" panose="05000000000000000000" pitchFamily="2" charset="2"/>
              <a:buChar char="·"/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Users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↔ 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Notifications: 1:N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관계 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(1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명의 유저는 여러 알림을 받을 수 있음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)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  <a:ea typeface="한컴바탕"/>
            </a:endParaRPr>
          </a:p>
        </p:txBody>
      </p:sp>
    </p:spTree>
    <p:extLst>
      <p:ext uri="{BB962C8B-B14F-4D97-AF65-F5344CB8AC3E}">
        <p14:creationId xmlns:p14="http://schemas.microsoft.com/office/powerpoint/2010/main" val="1491240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1181100"/>
            <a:ext cx="56896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06-1. </a:t>
            </a:r>
            <a:r>
              <a:rPr lang="ko-KR" alt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시퀀스 다이어그램 </a:t>
            </a:r>
            <a:r>
              <a:rPr lang="en-US" altLang="ko-KR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– </a:t>
            </a:r>
            <a:r>
              <a:rPr lang="ko-KR" alt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로그인 사용자    </a:t>
            </a:r>
            <a:endParaRPr lang="en-US" altLang="ko-KR" sz="2000" dirty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A92C0C"/>
                </a:solidFill>
                <a:latin typeface="Roboto"/>
              </a:rPr>
              <a:t>08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4A08D5-AB51-4BA4-88DD-CAAA2E938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0" y="1647092"/>
            <a:ext cx="10677525" cy="844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252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773</Words>
  <Application>Microsoft Office PowerPoint</Application>
  <PresentationFormat>사용자 지정</PresentationFormat>
  <Paragraphs>176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5" baseType="lpstr">
      <vt:lpstr>Wingdings</vt:lpstr>
      <vt:lpstr>Roboto Light</vt:lpstr>
      <vt:lpstr>Bebas</vt:lpstr>
      <vt:lpstr>210 OmniGothic 050</vt:lpstr>
      <vt:lpstr>210 OmniGothic 030</vt:lpstr>
      <vt:lpstr>Roboto Medium</vt:lpstr>
      <vt:lpstr>Adobe 고딕 Std B</vt:lpstr>
      <vt:lpstr>맑은 고딕</vt:lpstr>
      <vt:lpstr>Cambria</vt:lpstr>
      <vt:lpstr>Roboto</vt:lpstr>
      <vt:lpstr>Pretendard Medium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PC06-15</dc:creator>
  <cp:lastModifiedBy>kuma</cp:lastModifiedBy>
  <cp:revision>36</cp:revision>
  <dcterms:created xsi:type="dcterms:W3CDTF">2006-08-16T00:00:00Z</dcterms:created>
  <dcterms:modified xsi:type="dcterms:W3CDTF">2025-01-23T12:12:28Z</dcterms:modified>
</cp:coreProperties>
</file>